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3"/>
  </p:notesMasterIdLst>
  <p:handoutMasterIdLst>
    <p:handoutMasterId r:id="rId24"/>
  </p:handoutMasterIdLst>
  <p:sldIdLst>
    <p:sldId id="326" r:id="rId2"/>
    <p:sldId id="328" r:id="rId3"/>
    <p:sldId id="335" r:id="rId4"/>
    <p:sldId id="337" r:id="rId5"/>
    <p:sldId id="336" r:id="rId6"/>
    <p:sldId id="334" r:id="rId7"/>
    <p:sldId id="338" r:id="rId8"/>
    <p:sldId id="342" r:id="rId9"/>
    <p:sldId id="343" r:id="rId10"/>
    <p:sldId id="352" r:id="rId11"/>
    <p:sldId id="344" r:id="rId12"/>
    <p:sldId id="345" r:id="rId13"/>
    <p:sldId id="346" r:id="rId14"/>
    <p:sldId id="353" r:id="rId15"/>
    <p:sldId id="354" r:id="rId16"/>
    <p:sldId id="349" r:id="rId17"/>
    <p:sldId id="350" r:id="rId18"/>
    <p:sldId id="351" r:id="rId19"/>
    <p:sldId id="355" r:id="rId20"/>
    <p:sldId id="340" r:id="rId21"/>
    <p:sldId id="341" r:id="rId22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16C"/>
    <a:srgbClr val="008080"/>
    <a:srgbClr val="007033"/>
    <a:srgbClr val="3A8C63"/>
    <a:srgbClr val="41BD82"/>
    <a:srgbClr val="339966"/>
    <a:srgbClr val="3C2E4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990" autoAdjust="0"/>
  </p:normalViewPr>
  <p:slideViewPr>
    <p:cSldViewPr>
      <p:cViewPr varScale="1">
        <p:scale>
          <a:sx n="51" d="100"/>
          <a:sy n="51" d="100"/>
        </p:scale>
        <p:origin x="12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088" y="-102"/>
      </p:cViewPr>
      <p:guideLst>
        <p:guide orient="horz" pos="2880"/>
        <p:guide pos="2160"/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5DEE7AA-6B58-414F-9DE1-DB670D265B32}" type="datetimeFigureOut">
              <a:rPr lang="es-MX" smtClean="0"/>
              <a:pPr/>
              <a:t>26/11/2014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A59EAE-3FBD-4418-AC38-E67D7F9B8ED1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5795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6CA6774-7491-41A1-9FFA-3BA581C8FDBA}" type="datetimeFigureOut">
              <a:rPr lang="es-MX" smtClean="0"/>
              <a:t>26/11/2014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92BA7D8-FBA0-42AB-8D03-F462F40253D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2209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904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904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904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904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904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904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74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332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904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Titulo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0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B6FF05-BE9D-4608-9880-634D4AF8FA59}" type="datetimeFigureOut">
              <a:rPr lang="es-MX" smtClean="0"/>
              <a:t>26/11/2014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A5EC65-E116-47E2-BF76-1307100281C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424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bo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69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81927B-E56B-41FE-8725-D34875C6C35D}" type="datetimeFigureOut">
              <a:rPr lang="es-ES" smtClean="0"/>
              <a:t>26/11/2014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FE72D4-7407-4A44-9F72-50AD69B5C42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143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81927B-E56B-41FE-8725-D34875C6C35D}" type="datetimeFigureOut">
              <a:rPr lang="es-ES" smtClean="0"/>
              <a:t>26/11/2014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FE72D4-7407-4A44-9F72-50AD69B5C42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05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384"/>
            <a:ext cx="9144000" cy="685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6672"/>
            <a:ext cx="1463812" cy="111139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55" y="620688"/>
            <a:ext cx="72168" cy="111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3" r:id="rId2"/>
    <p:sldLayoutId id="2147483764" r:id="rId3"/>
    <p:sldLayoutId id="2147483765" r:id="rId4"/>
    <p:sldLayoutId id="214748376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49" y="1770888"/>
            <a:ext cx="4367784" cy="331622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23728" y="6234462"/>
            <a:ext cx="665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Francisco Álvarez @</a:t>
            </a:r>
            <a:r>
              <a:rPr lang="es-MX" b="1" dirty="0" err="1" smtClean="0">
                <a:solidFill>
                  <a:schemeClr val="bg1">
                    <a:lumMod val="50000"/>
                  </a:schemeClr>
                </a:solidFill>
              </a:rPr>
              <a:t>pacoalvarezc</a:t>
            </a:r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| agosto de 2014</a:t>
            </a:r>
            <a:endParaRPr lang="es-MX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8" name="3 Título"/>
          <p:cNvSpPr txBox="1">
            <a:spLocks/>
          </p:cNvSpPr>
          <p:nvPr/>
        </p:nvSpPr>
        <p:spPr>
          <a:xfrm>
            <a:off x="1283533" y="2920252"/>
            <a:ext cx="6576935" cy="972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008080"/>
                </a:solidFill>
                <a:latin typeface="Helvetica" panose="020B0604020202030204" pitchFamily="34" charset="0"/>
              </a:rPr>
              <a:t>Poder </a:t>
            </a:r>
            <a:r>
              <a:rPr lang="es-MX" sz="2800" dirty="0" smtClean="0">
                <a:solidFill>
                  <a:srgbClr val="008080"/>
                </a:solidFill>
                <a:latin typeface="Helvetica" panose="020B0604020202030204" pitchFamily="34" charset="0"/>
              </a:rPr>
              <a:t>Ejecutivo</a:t>
            </a:r>
            <a:endParaRPr lang="es-MX" sz="2800" dirty="0">
              <a:solidFill>
                <a:srgbClr val="00808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28454" y="1143445"/>
            <a:ext cx="37273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100" dirty="0">
                <a:solidFill>
                  <a:srgbClr val="008080"/>
                </a:solidFill>
                <a:latin typeface="Helvetica" panose="020B0604020202030204" pitchFamily="34" charset="0"/>
              </a:rPr>
              <a:t>Prevención de Bacteria BBW </a:t>
            </a:r>
          </a:p>
          <a:p>
            <a:pPr lvl="0" algn="ctr"/>
            <a:r>
              <a:rPr lang="es-MX" sz="2100" dirty="0">
                <a:solidFill>
                  <a:srgbClr val="008080"/>
                </a:solidFill>
                <a:latin typeface="Helvetica" panose="020B0604020202030204" pitchFamily="34" charset="0"/>
              </a:rPr>
              <a:t>WB, UNICEF / Uganda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63090" y="1988821"/>
            <a:ext cx="64922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rPr>
              <a:t>En un país con escaso acceso a Internet, la participación ciudadana ayudó a prevenir la propagación de la bacteria BBW que afectaba los cultivos de plátano</a:t>
            </a:r>
          </a:p>
        </p:txBody>
      </p:sp>
      <p:sp>
        <p:nvSpPr>
          <p:cNvPr id="6" name="6 Rectángulo"/>
          <p:cNvSpPr/>
          <p:nvPr/>
        </p:nvSpPr>
        <p:spPr>
          <a:xfrm>
            <a:off x="348898" y="2929656"/>
            <a:ext cx="1674188" cy="48605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PROBLEMAS, DEMANDAS O NECESIDADES PÚBLICAS</a:t>
            </a:r>
            <a:endParaRPr lang="es-ES" sz="8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10 Rectángulo"/>
          <p:cNvSpPr/>
          <p:nvPr/>
        </p:nvSpPr>
        <p:spPr>
          <a:xfrm>
            <a:off x="348898" y="3861048"/>
            <a:ext cx="1674188" cy="48605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PLANTEAMIENTO DE SOLUCIONES COMPARTIDAS</a:t>
            </a:r>
            <a:endParaRPr lang="es-ES" sz="8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14 Rectángulo"/>
          <p:cNvSpPr/>
          <p:nvPr/>
        </p:nvSpPr>
        <p:spPr>
          <a:xfrm>
            <a:off x="348898" y="4869160"/>
            <a:ext cx="1674188" cy="48605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GENERACIÓN DE CONOCIMIENTO PÚBLICO</a:t>
            </a:r>
            <a:endParaRPr lang="es-ES" sz="8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16 Rectángulo"/>
          <p:cNvSpPr/>
          <p:nvPr/>
        </p:nvSpPr>
        <p:spPr>
          <a:xfrm>
            <a:off x="348898" y="5739281"/>
            <a:ext cx="1674188" cy="48605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ESTRATÉGICO DEL CONOCIMIENTO</a:t>
            </a:r>
            <a:endParaRPr lang="es-ES" sz="8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60270" y="2834352"/>
            <a:ext cx="6492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Helvetica" panose="020B0604020202030204" pitchFamily="34" charset="0"/>
              </a:rPr>
              <a:t>La </a:t>
            </a:r>
            <a:r>
              <a:rPr lang="es-MX" sz="1400" u="sng" dirty="0">
                <a:latin typeface="Helvetica" panose="020B0604020202030204" pitchFamily="34" charset="0"/>
              </a:rPr>
              <a:t>bacteria BBW tenía el potencial de terminar con los cultivos de plátano en Uganda </a:t>
            </a:r>
            <a:r>
              <a:rPr lang="es-MX" sz="1400" dirty="0">
                <a:latin typeface="Helvetica" panose="020B0604020202030204" pitchFamily="34" charset="0"/>
              </a:rPr>
              <a:t>en un año. Este problema tomaba relevancia en un país donde el 38% de la población consume plátanos diariamente.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71700" y="3770456"/>
            <a:ext cx="6492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Helvetica" panose="020B0604020202030204" pitchFamily="34" charset="0"/>
              </a:rPr>
              <a:t>El Baco Mundial propuso </a:t>
            </a:r>
            <a:r>
              <a:rPr lang="es-MX" sz="1400" u="sng" dirty="0">
                <a:latin typeface="Helvetica" panose="020B0604020202030204" pitchFamily="34" charset="0"/>
              </a:rPr>
              <a:t>utilizar un sistema de comunicación</a:t>
            </a:r>
            <a:r>
              <a:rPr lang="es-MX" sz="1400" dirty="0">
                <a:latin typeface="Helvetica" panose="020B0604020202030204" pitchFamily="34" charset="0"/>
              </a:rPr>
              <a:t> (vía telefonía celular) generado por UNICEF y el apoyo de la ciudadanía </a:t>
            </a:r>
            <a:r>
              <a:rPr lang="es-MX" sz="1400" u="sng" dirty="0">
                <a:latin typeface="Helvetica" panose="020B0604020202030204" pitchFamily="34" charset="0"/>
              </a:rPr>
              <a:t>para detener la propagación de la bacteria.</a:t>
            </a:r>
            <a:endParaRPr lang="es-ES" sz="1400" u="sng" dirty="0">
              <a:latin typeface="Helvetica" panose="020B0604020202030204" pitchFamily="34" charset="0"/>
            </a:endParaRPr>
          </a:p>
        </p:txBody>
      </p:sp>
      <p:sp>
        <p:nvSpPr>
          <p:cNvPr id="13" name="Rectángulo 19"/>
          <p:cNvSpPr/>
          <p:nvPr/>
        </p:nvSpPr>
        <p:spPr>
          <a:xfrm>
            <a:off x="2171700" y="4725144"/>
            <a:ext cx="6492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Helvetica" panose="020B0604020202030204" pitchFamily="34" charset="0"/>
              </a:rPr>
              <a:t>A través del sistema “U-Report” se pidió a los usuarios de Uganda que </a:t>
            </a:r>
            <a:r>
              <a:rPr lang="es-MX" sz="1400" u="sng" dirty="0">
                <a:latin typeface="Helvetica" panose="020B0604020202030204" pitchFamily="34" charset="0"/>
              </a:rPr>
              <a:t>reportaran si conocían de alguna granja cercana a ellos donde se había identificado la bacteria</a:t>
            </a:r>
            <a:r>
              <a:rPr lang="es-MX" sz="1400" dirty="0">
                <a:latin typeface="Helvetica" panose="020B0604020202030204" pitchFamily="34" charset="0"/>
              </a:rPr>
              <a:t>.</a:t>
            </a:r>
            <a:endParaRPr lang="es-ES" sz="1400" dirty="0">
              <a:latin typeface="Helvetica" panose="020B0604020202030204" pitchFamily="34" charset="0"/>
            </a:endParaRPr>
          </a:p>
        </p:txBody>
      </p:sp>
      <p:sp>
        <p:nvSpPr>
          <p:cNvPr id="14" name="Rectángulo 19"/>
          <p:cNvSpPr/>
          <p:nvPr/>
        </p:nvSpPr>
        <p:spPr>
          <a:xfrm>
            <a:off x="2171700" y="5714092"/>
            <a:ext cx="649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Helvetica" panose="020B0604020202030204" pitchFamily="34" charset="0"/>
              </a:rPr>
              <a:t>Posteriormente, con el uso del mismo sistema de comunicación, se les informó </a:t>
            </a:r>
            <a:r>
              <a:rPr lang="es-MX" sz="1400" u="sng" dirty="0">
                <a:latin typeface="Helvetica" panose="020B0604020202030204" pitchFamily="34" charset="0"/>
              </a:rPr>
              <a:t>de cómo prevenir la propagación.</a:t>
            </a:r>
            <a:endParaRPr lang="es-ES" sz="1400" u="sng" dirty="0">
              <a:latin typeface="Helvetica" panose="020B0604020202030204" pitchFamily="34" charset="0"/>
            </a:endParaRPr>
          </a:p>
        </p:txBody>
      </p:sp>
      <p:pic>
        <p:nvPicPr>
          <p:cNvPr id="1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9" y="1286320"/>
            <a:ext cx="1077460" cy="807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" y="1162954"/>
            <a:ext cx="549975" cy="498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" y="1688330"/>
            <a:ext cx="524341" cy="524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2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120" t="12595" r="20930" b="6912"/>
          <a:stretch/>
        </p:blipFill>
        <p:spPr>
          <a:xfrm>
            <a:off x="1579420" y="1241714"/>
            <a:ext cx="5850083" cy="44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8" name="3 Título"/>
          <p:cNvSpPr txBox="1">
            <a:spLocks/>
          </p:cNvSpPr>
          <p:nvPr/>
        </p:nvSpPr>
        <p:spPr>
          <a:xfrm>
            <a:off x="1283533" y="2920252"/>
            <a:ext cx="6576935" cy="972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008080"/>
                </a:solidFill>
                <a:latin typeface="Helvetica" panose="020B0604020202030204" pitchFamily="34" charset="0"/>
              </a:rPr>
              <a:t>Poder Legislativo</a:t>
            </a:r>
          </a:p>
        </p:txBody>
      </p:sp>
    </p:spTree>
    <p:extLst>
      <p:ext uri="{BB962C8B-B14F-4D97-AF65-F5344CB8AC3E}">
        <p14:creationId xmlns:p14="http://schemas.microsoft.com/office/powerpoint/2010/main" val="4371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570021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800" dirty="0" smtClean="0">
                <a:solidFill>
                  <a:srgbClr val="008080"/>
                </a:solidFill>
                <a:latin typeface="Helvetica" panose="020B0604020202030204" pitchFamily="34" charset="0"/>
              </a:rPr>
              <a:t>“e-</a:t>
            </a:r>
            <a:r>
              <a:rPr lang="es-MX" sz="2800" dirty="0" err="1" smtClean="0">
                <a:solidFill>
                  <a:srgbClr val="008080"/>
                </a:solidFill>
                <a:latin typeface="Helvetica" panose="020B0604020202030204" pitchFamily="34" charset="0"/>
              </a:rPr>
              <a:t>Petitions</a:t>
            </a:r>
            <a:r>
              <a:rPr lang="es-MX" sz="2800" dirty="0" smtClean="0">
                <a:solidFill>
                  <a:srgbClr val="008080"/>
                </a:solidFill>
                <a:latin typeface="Helvetica" panose="020B0604020202030204" pitchFamily="34" charset="0"/>
              </a:rPr>
              <a:t>” / Reino Unido. </a:t>
            </a:r>
            <a:endParaRPr lang="es-MX" sz="2800" dirty="0">
              <a:solidFill>
                <a:srgbClr val="008080"/>
              </a:solidFill>
              <a:latin typeface="Helvetica" panose="020B0604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77741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3" y="1669305"/>
            <a:ext cx="1889305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PROBLEMAS, DEMANDAS O NECESIDADES PÚBLICAS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2" y="2636912"/>
            <a:ext cx="1872211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PLANTEAMIENTO DE SOLUCIONES COMPARTIDAS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8" name="14 Rectángulo"/>
          <p:cNvSpPr/>
          <p:nvPr/>
        </p:nvSpPr>
        <p:spPr>
          <a:xfrm>
            <a:off x="467542" y="3575958"/>
            <a:ext cx="1889306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GENERACIÓN DE CONOCIMIENTO PÚBLICO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4851" y="4480208"/>
            <a:ext cx="1871997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USO ESTRATÉGICO DEL CONOCIMIENTO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7542" y="5373216"/>
            <a:ext cx="1889306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RESULTADOS E IMPACTO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55776" y="1628800"/>
            <a:ext cx="6172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Los niveles de confianza 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y participación ciudadana en el Parlamento se han mantenido a la baja (mal uso de recursos y la acción parlamentaria no se relacionan con sus necesidades).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55776" y="2689756"/>
            <a:ext cx="60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Creación de la plataforma en línea “e-</a:t>
            </a:r>
            <a:r>
              <a:rPr lang="es-MX" sz="1400" dirty="0" err="1" smtClean="0">
                <a:latin typeface="Helvetica" pitchFamily="34" charset="0"/>
                <a:cs typeface="Helvetica" pitchFamily="34" charset="0"/>
              </a:rPr>
              <a:t>Petitions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” para que la sociedad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postule y vote propuestas para su debate en el parlamento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. </a:t>
            </a:r>
            <a:endParaRPr lang="es-MX" sz="1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57764" y="5229200"/>
            <a:ext cx="59737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Helvetica" pitchFamily="34" charset="0"/>
                <a:cs typeface="Helvetica" pitchFamily="34" charset="0"/>
              </a:rPr>
              <a:t>A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 un 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año de su lanzamiento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cada </a:t>
            </a:r>
            <a:r>
              <a:rPr lang="es-MX" sz="1400" u="sng" dirty="0">
                <a:latin typeface="Helvetica" pitchFamily="34" charset="0"/>
                <a:cs typeface="Helvetica" pitchFamily="34" charset="0"/>
              </a:rPr>
              <a:t>minuto 12 personas votan 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o postulan una petición en la plataforma del gobierno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algn="just"/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algn="just"/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10 </a:t>
            </a:r>
            <a:r>
              <a:rPr lang="es-MX" sz="1400" u="sng" dirty="0">
                <a:latin typeface="Helvetica" pitchFamily="34" charset="0"/>
                <a:cs typeface="Helvetica" pitchFamily="34" charset="0"/>
              </a:rPr>
              <a:t>peticiones han alcanzado el umbral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de las 100,000 </a:t>
            </a:r>
            <a:r>
              <a:rPr lang="es-MX" sz="1400" u="sng" dirty="0">
                <a:latin typeface="Helvetica" pitchFamily="34" charset="0"/>
                <a:cs typeface="Helvetica" pitchFamily="34" charset="0"/>
              </a:rPr>
              <a:t>firmas 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y de 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ellas 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8 se han debatido en el Parlamento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.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555776" y="3585355"/>
            <a:ext cx="6172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Por ejemplo información relacionada con el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desastre de </a:t>
            </a:r>
            <a:r>
              <a:rPr lang="es-MX" sz="1400" u="sng" dirty="0" err="1" smtClean="0">
                <a:latin typeface="Helvetica" pitchFamily="34" charset="0"/>
                <a:cs typeface="Helvetica" pitchFamily="34" charset="0"/>
              </a:rPr>
              <a:t>Hillsborough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, donde murieron 96 aficionados al fútbol; y hacer obligatoria la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educación financiera 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en las escuelas; entre otros.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603194" y="4531363"/>
            <a:ext cx="602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Helvetica" pitchFamily="34" charset="0"/>
                <a:cs typeface="Helvetica" pitchFamily="34" charset="0"/>
              </a:rPr>
              <a:t>El debate parlamentario de las peticiones ciudadanas ha permitido introducir y </a:t>
            </a:r>
            <a:r>
              <a:rPr lang="es-MX" sz="1400" u="sng" dirty="0">
                <a:latin typeface="Helvetica" pitchFamily="34" charset="0"/>
                <a:cs typeface="Helvetica" pitchFamily="34" charset="0"/>
              </a:rPr>
              <a:t>generar información oficial sobre temas de interés público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6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2" y="188641"/>
            <a:ext cx="488315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71" y="188641"/>
            <a:ext cx="383312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8" name="3 Título"/>
          <p:cNvSpPr txBox="1">
            <a:spLocks/>
          </p:cNvSpPr>
          <p:nvPr/>
        </p:nvSpPr>
        <p:spPr>
          <a:xfrm>
            <a:off x="1283533" y="2920252"/>
            <a:ext cx="6576935" cy="972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008080"/>
                </a:solidFill>
                <a:latin typeface="Helvetica" panose="020B0604020202030204" pitchFamily="34" charset="0"/>
              </a:rPr>
              <a:t>Poder Judicial</a:t>
            </a:r>
          </a:p>
        </p:txBody>
      </p:sp>
    </p:spTree>
    <p:extLst>
      <p:ext uri="{BB962C8B-B14F-4D97-AF65-F5344CB8AC3E}">
        <p14:creationId xmlns:p14="http://schemas.microsoft.com/office/powerpoint/2010/main" val="34771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992"/>
            <a:ext cx="30765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6801" y="1484784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PROBLEMAS, DEMANDAS O NECESIDADES PÚBLICAS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7" name="10 Rectángulo"/>
          <p:cNvSpPr/>
          <p:nvPr/>
        </p:nvSpPr>
        <p:spPr>
          <a:xfrm>
            <a:off x="179512" y="2474929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PLANTEAMIENTO DE SOLUCIONES COMPARTIDAS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8" name="14 Rectángulo"/>
          <p:cNvSpPr/>
          <p:nvPr/>
        </p:nvSpPr>
        <p:spPr>
          <a:xfrm>
            <a:off x="179512" y="3527720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GENERACIÓN DE CONOCIMIENTO PÚBLICO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4590129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USO ESTRATÉGICO DEL CONOCIMIENTO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0702" y="5623137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RESULTADOS E IMPACTO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7784" y="159084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Existe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una percepción generalizada 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en América Latina de que los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Sistemas Judiciales son ineficientes y corruptos.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612350" y="2474312"/>
            <a:ext cx="6136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Monitorear al sistema de justicia a partir de la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creación de </a:t>
            </a:r>
            <a:r>
              <a:rPr lang="es-MX" sz="1400" u="sng" dirty="0">
                <a:latin typeface="Helvetica" pitchFamily="34" charset="0"/>
                <a:cs typeface="Helvetica" pitchFamily="34" charset="0"/>
              </a:rPr>
              <a:t>Comités 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de Auditoría 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Social en los que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estudiantes universitarios auditaron a 60 jueces 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y sistematizar los criterios jurídicos de sus fallos.</a:t>
            </a:r>
            <a:endParaRPr lang="es-MX" sz="1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71653" y="3482424"/>
            <a:ext cx="6176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400" dirty="0">
                <a:latin typeface="Helvetica" pitchFamily="34" charset="0"/>
                <a:cs typeface="Helvetica" pitchFamily="34" charset="0"/>
              </a:rPr>
              <a:t>Los fallos de los jueces son recopilados durante un 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año y 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se publican 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en “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Cuadernos Personales de Decisiones Jurisdiccionales” de forma tal que se puedan  </a:t>
            </a:r>
            <a:r>
              <a:rPr lang="es-MX" sz="1400" u="sng" dirty="0">
                <a:latin typeface="Helvetica" pitchFamily="34" charset="0"/>
                <a:cs typeface="Helvetica" pitchFamily="34" charset="0"/>
              </a:rPr>
              <a:t>mostrar las líneas de pensamiento de los 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magistrados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.</a:t>
            </a:r>
            <a:endParaRPr lang="es-MX" sz="1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612350" y="4437112"/>
            <a:ext cx="613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400" dirty="0">
                <a:latin typeface="Helvetica" pitchFamily="34" charset="0"/>
                <a:cs typeface="Helvetica" pitchFamily="34" charset="0"/>
              </a:rPr>
              <a:t>Los estudiantes voluntarios </a:t>
            </a:r>
            <a:r>
              <a:rPr lang="es-MX" sz="1400" u="sng" dirty="0">
                <a:latin typeface="Helvetica" pitchFamily="34" charset="0"/>
                <a:cs typeface="Helvetica" pitchFamily="34" charset="0"/>
              </a:rPr>
              <a:t>analizan l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as </a:t>
            </a:r>
            <a:r>
              <a:rPr lang="es-MX" sz="1400" u="sng" dirty="0">
                <a:latin typeface="Helvetica" pitchFamily="34" charset="0"/>
                <a:cs typeface="Helvetica" pitchFamily="34" charset="0"/>
              </a:rPr>
              <a:t>sentencias, descubren la línea de pensamiento jurisdiccional del juez 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y, luego de aplicar encuestas tanto en jueces como usuarios, miden qué tanto la Justicia </a:t>
            </a:r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garantiza a 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los ciudadanos más vulnerables un verdadero acceso a la justicia material. 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627784" y="5589956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La </a:t>
            </a:r>
            <a:r>
              <a:rPr lang="es-MX" sz="1400" dirty="0">
                <a:latin typeface="Helvetica" pitchFamily="34" charset="0"/>
                <a:cs typeface="Helvetica" pitchFamily="34" charset="0"/>
              </a:rPr>
              <a:t>predictibilidad de los fallos y la debida motivación de éstos han fomentado una </a:t>
            </a:r>
            <a:r>
              <a:rPr lang="es-MX" sz="1400" u="sng" dirty="0">
                <a:latin typeface="Helvetica" pitchFamily="34" charset="0"/>
                <a:cs typeface="Helvetica" pitchFamily="34" charset="0"/>
              </a:rPr>
              <a:t>mejora en la promoción de una cultura transparencia en el Sistema Judicial peruano</a:t>
            </a:r>
            <a:r>
              <a:rPr lang="es-MX" sz="1400" u="sng" dirty="0" smtClean="0">
                <a:latin typeface="Helvetica" pitchFamily="34" charset="0"/>
                <a:cs typeface="Helvetica" pitchFamily="34" charset="0"/>
              </a:rPr>
              <a:t>.</a:t>
            </a:r>
            <a:endParaRPr lang="es-MX" sz="1400" u="sng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674965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800" dirty="0" smtClean="0">
                <a:solidFill>
                  <a:srgbClr val="008080"/>
                </a:solidFill>
                <a:latin typeface="Helvetica" panose="020B0604020202030204" pitchFamily="34" charset="0"/>
              </a:rPr>
              <a:t>Auditorías Sociales Perú</a:t>
            </a:r>
            <a:endParaRPr lang="es-MX" sz="2800" dirty="0">
              <a:solidFill>
                <a:srgbClr val="00808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02920"/>
            <a:ext cx="9217024" cy="597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2420888"/>
            <a:ext cx="7614592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El rol de las entidades federativas frente al Estado Abierto</a:t>
            </a:r>
          </a:p>
        </p:txBody>
      </p:sp>
    </p:spTree>
    <p:extLst>
      <p:ext uri="{BB962C8B-B14F-4D97-AF65-F5344CB8AC3E}">
        <p14:creationId xmlns:p14="http://schemas.microsoft.com/office/powerpoint/2010/main" val="25731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764704" y="2780928"/>
            <a:ext cx="7614592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Definiendo un concepto: Gobierno Abierto</a:t>
            </a:r>
          </a:p>
        </p:txBody>
      </p:sp>
    </p:spTree>
    <p:extLst>
      <p:ext uri="{BB962C8B-B14F-4D97-AF65-F5344CB8AC3E}">
        <p14:creationId xmlns:p14="http://schemas.microsoft.com/office/powerpoint/2010/main" val="21198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4" name="11 Rectángulo"/>
          <p:cNvSpPr/>
          <p:nvPr/>
        </p:nvSpPr>
        <p:spPr>
          <a:xfrm>
            <a:off x="262891" y="1163781"/>
            <a:ext cx="8476029" cy="4526280"/>
          </a:xfrm>
          <a:prstGeom prst="rect">
            <a:avLst/>
          </a:prstGeom>
          <a:noFill/>
          <a:ln w="38100" cap="rnd" cmpd="dbl" algn="ctr">
            <a:solidFill>
              <a:schemeClr val="bg1">
                <a:lumMod val="65000"/>
                <a:alpha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just"/>
            <a:endParaRPr lang="es-MX" sz="2100" b="1" dirty="0">
              <a:solidFill>
                <a:srgbClr val="008080"/>
              </a:solidFill>
              <a:latin typeface="Helvetica" panose="020B0604020202030204" pitchFamily="34" charset="0"/>
              <a:ea typeface="+mj-ea"/>
              <a:cs typeface="+mj-cs"/>
            </a:endParaRPr>
          </a:p>
          <a:p>
            <a:pPr algn="just"/>
            <a:endParaRPr lang="es-MX" sz="21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dirty="0"/>
              <a:t>Los estados deberán diseñar e implementar políticas públicas de apertura que contribuyan a lograr un estado más abierto.</a:t>
            </a:r>
          </a:p>
          <a:p>
            <a:pPr algn="just"/>
            <a:endParaRPr lang="es-MX" sz="21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dirty="0"/>
              <a:t>Las políticas de gobierno abierto en los gobiernos locales deben dirigirse hacia la atención de las demandas más sentidas de la sociedad</a:t>
            </a:r>
            <a:r>
              <a:rPr lang="es-MX" sz="21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1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dirty="0" smtClean="0"/>
              <a:t>Replicar </a:t>
            </a:r>
            <a:r>
              <a:rPr lang="es-MX" sz="2100" dirty="0"/>
              <a:t>las buenas prácticas que la herramienta AGA ha brindado en la experiencia Federal pero no quedarse </a:t>
            </a:r>
            <a:r>
              <a:rPr lang="es-MX" sz="2100" dirty="0" smtClean="0"/>
              <a:t>ahí.</a:t>
            </a:r>
            <a:endParaRPr lang="es-MX" sz="21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1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dirty="0" smtClean="0"/>
              <a:t>Aprovechar </a:t>
            </a:r>
            <a:r>
              <a:rPr lang="es-MX" sz="2100" dirty="0"/>
              <a:t>los conocimientos, metodologías, mecanismos de coordinación incluso herramientas tecnológicas </a:t>
            </a:r>
            <a:r>
              <a:rPr lang="es-MX" sz="2100" dirty="0" smtClean="0"/>
              <a:t>de AGA para </a:t>
            </a:r>
            <a:r>
              <a:rPr lang="es-MX" sz="2100" dirty="0"/>
              <a:t>promover el modelo de gobierno abierto adaptado a las realidades locales.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100" dirty="0"/>
          </a:p>
        </p:txBody>
      </p:sp>
    </p:spTree>
    <p:extLst>
      <p:ext uri="{BB962C8B-B14F-4D97-AF65-F5344CB8AC3E}">
        <p14:creationId xmlns:p14="http://schemas.microsoft.com/office/powerpoint/2010/main" val="11270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49" y="1770888"/>
            <a:ext cx="4367784" cy="331622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123728" y="6234462"/>
            <a:ext cx="665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Francisco Álvarez @</a:t>
            </a:r>
            <a:r>
              <a:rPr lang="es-MX" b="1" dirty="0" err="1" smtClean="0">
                <a:solidFill>
                  <a:schemeClr val="bg1">
                    <a:lumMod val="50000"/>
                  </a:schemeClr>
                </a:solidFill>
              </a:rPr>
              <a:t>pacoalvarezc</a:t>
            </a:r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| agosto de 2014</a:t>
            </a:r>
            <a:endParaRPr lang="es-MX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2708920"/>
            <a:ext cx="7614592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¿Qué es?</a:t>
            </a:r>
          </a:p>
        </p:txBody>
      </p:sp>
    </p:spTree>
    <p:extLst>
      <p:ext uri="{BB962C8B-B14F-4D97-AF65-F5344CB8AC3E}">
        <p14:creationId xmlns:p14="http://schemas.microsoft.com/office/powerpoint/2010/main" val="3620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1988840"/>
            <a:ext cx="7614592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Como concepto…</a:t>
            </a:r>
          </a:p>
          <a:p>
            <a:pPr algn="ctr"/>
            <a:endParaRPr lang="es-ES" sz="2300" dirty="0" smtClean="0"/>
          </a:p>
          <a:p>
            <a:pPr algn="ctr"/>
            <a:r>
              <a:rPr lang="es-E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Quién puede aplicar un modelo de </a:t>
            </a:r>
            <a:r>
              <a:rPr lang="es-E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Gobierno </a:t>
            </a: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s-E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bierto</a:t>
            </a: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/>
            <a:endParaRPr lang="es-ES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Quiénes pueden participar del </a:t>
            </a:r>
            <a:r>
              <a:rPr lang="es-E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Gobierno </a:t>
            </a: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s-E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bierto?</a:t>
            </a:r>
          </a:p>
          <a:p>
            <a:pPr algn="ctr"/>
            <a:endParaRPr lang="es-MX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¿Qué es Estado Abierto?</a:t>
            </a:r>
            <a:endParaRPr lang="es-E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4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2708920"/>
            <a:ext cx="7614592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Como herramienta…</a:t>
            </a:r>
          </a:p>
        </p:txBody>
      </p:sp>
    </p:spTree>
    <p:extLst>
      <p:ext uri="{BB962C8B-B14F-4D97-AF65-F5344CB8AC3E}">
        <p14:creationId xmlns:p14="http://schemas.microsoft.com/office/powerpoint/2010/main" val="13075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2708920"/>
            <a:ext cx="7614592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¿Qué NO es?</a:t>
            </a:r>
          </a:p>
        </p:txBody>
      </p:sp>
    </p:spTree>
    <p:extLst>
      <p:ext uri="{BB962C8B-B14F-4D97-AF65-F5344CB8AC3E}">
        <p14:creationId xmlns:p14="http://schemas.microsoft.com/office/powerpoint/2010/main" val="3941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2564904"/>
            <a:ext cx="7614592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 smtClean="0">
                <a:solidFill>
                  <a:srgbClr val="11816C"/>
                </a:solidFill>
                <a:latin typeface="Helvetica" panose="020B0604020202030204" pitchFamily="34" charset="0"/>
              </a:rPr>
              <a:t>Transparencia Inteligente:</a:t>
            </a:r>
          </a:p>
          <a:p>
            <a:pPr algn="ctr"/>
            <a:endParaRPr lang="es-MX" sz="4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 algn="ctr"/>
            <a:r>
              <a:rPr lang="es-MX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Un vehículo para aterrizar Gobierno Abierto</a:t>
            </a:r>
          </a:p>
        </p:txBody>
      </p:sp>
    </p:spTree>
    <p:extLst>
      <p:ext uri="{BB962C8B-B14F-4D97-AF65-F5344CB8AC3E}">
        <p14:creationId xmlns:p14="http://schemas.microsoft.com/office/powerpoint/2010/main" val="13439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>
          <a:xfrm>
            <a:off x="179512" y="429968"/>
            <a:ext cx="6921152" cy="91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rPr>
              <a:t>Modelo de Política Pública</a:t>
            </a:r>
            <a:endParaRPr lang="es-MX" sz="28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10338" y="3361153"/>
            <a:ext cx="1872208" cy="6480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Transparencia Inteligente</a:t>
            </a:r>
            <a:endParaRPr lang="es-ES" sz="1600" b="1" dirty="0"/>
          </a:p>
        </p:txBody>
      </p:sp>
      <p:sp>
        <p:nvSpPr>
          <p:cNvPr id="7" name="6 Rectángulo"/>
          <p:cNvSpPr/>
          <p:nvPr/>
        </p:nvSpPr>
        <p:spPr>
          <a:xfrm>
            <a:off x="3330317" y="2089182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PROBLEMAS, DEMANDAS O NECESIDADES PÚBLICAS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300190" y="2636912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 DE POSIBILIDADES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00190" y="4149080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PLANTEAMIENTO DE SOLUCIONES COMPARTIDAS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311724" y="4661657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GENERACIÓN DE CONOCIMIENTO PÚBLICO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11560" y="4149080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USO ESTRATÉGICO DEL CONOCIMIENTO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11560" y="2636912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IMPACTO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655677" y="1318083"/>
            <a:ext cx="1440162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accent6">
                    <a:lumMod val="75000"/>
                  </a:schemeClr>
                </a:solidFill>
              </a:rPr>
              <a:t>VALOR </a:t>
            </a:r>
            <a:r>
              <a:rPr lang="es-MX" sz="11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s-MX" sz="1100" b="1" dirty="0" smtClean="0">
                <a:solidFill>
                  <a:schemeClr val="accent6">
                    <a:lumMod val="75000"/>
                  </a:schemeClr>
                </a:solidFill>
              </a:rPr>
              <a:t>ÚBLICO</a:t>
            </a:r>
            <a:endParaRPr lang="es-E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707902" y="1316228"/>
            <a:ext cx="1440162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accent6">
                    <a:lumMod val="75000"/>
                  </a:schemeClr>
                </a:solidFill>
              </a:rPr>
              <a:t>REPLICABILIDAD</a:t>
            </a:r>
            <a:endParaRPr lang="es-E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31538" y="5824051"/>
            <a:ext cx="2484278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BENEFICIOS SOCIALES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275856" y="5895712"/>
            <a:ext cx="2484278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INTELIGENCIA COLECTIVA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174176" y="5839415"/>
            <a:ext cx="2484278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COLABORACIÓN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3080763" y="1287200"/>
            <a:ext cx="0" cy="508185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925076" y="1299470"/>
            <a:ext cx="0" cy="508185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1619672" y="1719595"/>
            <a:ext cx="1440162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accent6">
                    <a:lumMod val="75000"/>
                  </a:schemeClr>
                </a:solidFill>
              </a:rPr>
              <a:t>APRENDIZAJE</a:t>
            </a:r>
            <a:endParaRPr lang="es-E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33 Conector angular"/>
          <p:cNvCxnSpPr>
            <a:stCxn id="7" idx="3"/>
            <a:endCxn id="10" idx="0"/>
          </p:cNvCxnSpPr>
          <p:nvPr/>
        </p:nvCxnSpPr>
        <p:spPr>
          <a:xfrm>
            <a:off x="5562567" y="2413218"/>
            <a:ext cx="1853748" cy="223694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10" idx="2"/>
            <a:endCxn id="11" idx="0"/>
          </p:cNvCxnSpPr>
          <p:nvPr/>
        </p:nvCxnSpPr>
        <p:spPr>
          <a:xfrm>
            <a:off x="7416315" y="3284984"/>
            <a:ext cx="0" cy="86409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stCxn id="11" idx="2"/>
            <a:endCxn id="15" idx="3"/>
          </p:cNvCxnSpPr>
          <p:nvPr/>
        </p:nvCxnSpPr>
        <p:spPr>
          <a:xfrm rot="5400000">
            <a:off x="6385875" y="3955252"/>
            <a:ext cx="188541" cy="1872341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15" idx="1"/>
            <a:endCxn id="17" idx="2"/>
          </p:cNvCxnSpPr>
          <p:nvPr/>
        </p:nvCxnSpPr>
        <p:spPr>
          <a:xfrm rot="10800000">
            <a:off x="1727686" y="4797153"/>
            <a:ext cx="1584039" cy="188541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stCxn id="17" idx="0"/>
            <a:endCxn id="18" idx="2"/>
          </p:cNvCxnSpPr>
          <p:nvPr/>
        </p:nvCxnSpPr>
        <p:spPr>
          <a:xfrm flipV="1">
            <a:off x="1727685" y="3284984"/>
            <a:ext cx="0" cy="86409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18" idx="1"/>
          </p:cNvCxnSpPr>
          <p:nvPr/>
        </p:nvCxnSpPr>
        <p:spPr>
          <a:xfrm rot="10800000" flipH="1">
            <a:off x="611560" y="1976224"/>
            <a:ext cx="1296144" cy="984724"/>
          </a:xfrm>
          <a:prstGeom prst="bentConnector3">
            <a:avLst>
              <a:gd name="adj1" fmla="val -17637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angular"/>
          <p:cNvCxnSpPr/>
          <p:nvPr/>
        </p:nvCxnSpPr>
        <p:spPr>
          <a:xfrm flipV="1">
            <a:off x="755576" y="1561914"/>
            <a:ext cx="972111" cy="414310"/>
          </a:xfrm>
          <a:prstGeom prst="bentConnector3">
            <a:avLst>
              <a:gd name="adj1" fmla="val -1735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endCxn id="22" idx="1"/>
          </p:cNvCxnSpPr>
          <p:nvPr/>
        </p:nvCxnSpPr>
        <p:spPr>
          <a:xfrm>
            <a:off x="2915816" y="1532078"/>
            <a:ext cx="792086" cy="1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angular"/>
          <p:cNvCxnSpPr>
            <a:stCxn id="27" idx="3"/>
            <a:endCxn id="7" idx="0"/>
          </p:cNvCxnSpPr>
          <p:nvPr/>
        </p:nvCxnSpPr>
        <p:spPr>
          <a:xfrm>
            <a:off x="3059834" y="1935446"/>
            <a:ext cx="1386608" cy="153736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Flecha derecha"/>
          <p:cNvSpPr/>
          <p:nvPr/>
        </p:nvSpPr>
        <p:spPr>
          <a:xfrm>
            <a:off x="2483768" y="2231961"/>
            <a:ext cx="792088" cy="3625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INICIO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4652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4144"/>
            <a:ext cx="1440160" cy="1093436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683568" y="2564904"/>
            <a:ext cx="7614592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22550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5347</TotalTime>
  <Words>750</Words>
  <Application>Microsoft Office PowerPoint</Application>
  <PresentationFormat>Presentación en pantalla (4:3)</PresentationFormat>
  <Paragraphs>81</Paragraphs>
  <Slides>21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Trebuchet MS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IFAI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Transparencia por diseño: Comisiones</dc:title>
  <dc:subject>Proyecto Transparencia por Diseño: Comisiones Internacionales</dc:subject>
  <dc:creator>Claudia Araceli Cordero Calleja;ana.vinas@ifai.org.mx</dc:creator>
  <cp:keywords>Programa DGCPA 2014</cp:keywords>
  <dc:description>Presentación del proyecto "Transparencia por diseño: caso comisiones . internacionales". Reporte de avances al 20 de mayo</dc:description>
  <cp:lastModifiedBy>Francisco Raúl Álvarez Cordoba</cp:lastModifiedBy>
  <cp:revision>479</cp:revision>
  <cp:lastPrinted>2014-08-12T15:05:21Z</cp:lastPrinted>
  <dcterms:created xsi:type="dcterms:W3CDTF">2012-05-16T23:53:03Z</dcterms:created>
  <dcterms:modified xsi:type="dcterms:W3CDTF">2014-11-27T02:55:09Z</dcterms:modified>
  <cp:category>Transparencia Proactiva IFAI</cp:category>
  <cp:contentStatus>Terminado</cp:contentStatus>
</cp:coreProperties>
</file>